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3" r:id="rId1"/>
  </p:sldMasterIdLst>
  <p:notesMasterIdLst>
    <p:notesMasterId r:id="rId50"/>
  </p:notesMasterIdLst>
  <p:handoutMasterIdLst>
    <p:handoutMasterId r:id="rId51"/>
  </p:handoutMasterIdLst>
  <p:sldIdLst>
    <p:sldId id="598" r:id="rId2"/>
    <p:sldId id="1942" r:id="rId3"/>
    <p:sldId id="1916" r:id="rId4"/>
    <p:sldId id="1928" r:id="rId5"/>
    <p:sldId id="1930" r:id="rId6"/>
    <p:sldId id="1931" r:id="rId7"/>
    <p:sldId id="623" r:id="rId8"/>
    <p:sldId id="1926" r:id="rId9"/>
    <p:sldId id="1929" r:id="rId10"/>
    <p:sldId id="628" r:id="rId11"/>
    <p:sldId id="625" r:id="rId12"/>
    <p:sldId id="626" r:id="rId13"/>
    <p:sldId id="1943" r:id="rId14"/>
    <p:sldId id="1944" r:id="rId15"/>
    <p:sldId id="1947" r:id="rId16"/>
    <p:sldId id="1949" r:id="rId17"/>
    <p:sldId id="1950" r:id="rId18"/>
    <p:sldId id="1951" r:id="rId19"/>
    <p:sldId id="1952" r:id="rId20"/>
    <p:sldId id="1953" r:id="rId21"/>
    <p:sldId id="1954" r:id="rId22"/>
    <p:sldId id="1955" r:id="rId23"/>
    <p:sldId id="1956" r:id="rId24"/>
    <p:sldId id="1957" r:id="rId25"/>
    <p:sldId id="1924" r:id="rId26"/>
    <p:sldId id="630" r:id="rId27"/>
    <p:sldId id="1915" r:id="rId28"/>
    <p:sldId id="1921" r:id="rId29"/>
    <p:sldId id="1958" r:id="rId30"/>
    <p:sldId id="1959" r:id="rId31"/>
    <p:sldId id="1922" r:id="rId32"/>
    <p:sldId id="1966" r:id="rId33"/>
    <p:sldId id="1968" r:id="rId34"/>
    <p:sldId id="1969" r:id="rId35"/>
    <p:sldId id="1971" r:id="rId36"/>
    <p:sldId id="1985" r:id="rId37"/>
    <p:sldId id="1986" r:id="rId38"/>
    <p:sldId id="1987" r:id="rId39"/>
    <p:sldId id="1988" r:id="rId40"/>
    <p:sldId id="1967" r:id="rId41"/>
    <p:sldId id="1990" r:id="rId42"/>
    <p:sldId id="1991" r:id="rId43"/>
    <p:sldId id="1972" r:id="rId44"/>
    <p:sldId id="1974" r:id="rId45"/>
    <p:sldId id="550" r:id="rId46"/>
    <p:sldId id="1975" r:id="rId47"/>
    <p:sldId id="1976" r:id="rId48"/>
    <p:sldId id="1989" r:id="rId49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178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14354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371532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828709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285886" algn="l" defTabSz="457178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743062" algn="l" defTabSz="457178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200240" algn="l" defTabSz="457178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657418" algn="l" defTabSz="457178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460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1CFF"/>
    <a:srgbClr val="404040"/>
    <a:srgbClr val="585959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052" autoAdjust="0"/>
    <p:restoredTop sz="81096"/>
  </p:normalViewPr>
  <p:slideViewPr>
    <p:cSldViewPr>
      <p:cViewPr varScale="1">
        <p:scale>
          <a:sx n="88" d="100"/>
          <a:sy n="88" d="100"/>
        </p:scale>
        <p:origin x="1016" y="480"/>
      </p:cViewPr>
      <p:guideLst>
        <p:guide orient="horz" pos="2064"/>
        <p:guide pos="460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271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FC81DA-D82C-D248-96DA-971BAA9C8F3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526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5.png>
</file>

<file path=ppt/media/image2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F0D4404-C563-6B43-A824-459A163A637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559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178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35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53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70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5886" algn="l" defTabSz="45717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45717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45717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45717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038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25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415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32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2811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But they differ on exactly which parameters get updated.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D4404-C563-6B43-A824-459A163A6375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791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 freeze W to its pretrained values, and instead finetune by training a pair of matrices A and B, updating those instead of W, and just sum W and the updated AB.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D4404-C563-6B43-A824-459A163A6375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NimbusRomNo9L"/>
              </a:rPr>
              <a:t>Finetuning the values in </a:t>
            </a:r>
            <a:r>
              <a:rPr lang="en-US" sz="1800" b="0" dirty="0">
                <a:effectLst/>
                <a:latin typeface="NimbusRomNo9L"/>
              </a:rPr>
              <a:t>WC </a:t>
            </a:r>
            <a:r>
              <a:rPr lang="en-US" sz="1800" dirty="0">
                <a:effectLst/>
                <a:latin typeface="NimbusRomNo9L"/>
              </a:rPr>
              <a:t>requires supervised training data consisting of input sequences labeled with the appropriate sentiment class. Training proceeds in the usual way; cross-entropy loss between the </a:t>
            </a:r>
            <a:r>
              <a:rPr lang="en-US" sz="1800" dirty="0" err="1">
                <a:effectLst/>
                <a:latin typeface="NimbusRomNo9L"/>
              </a:rPr>
              <a:t>softmax</a:t>
            </a:r>
            <a:r>
              <a:rPr lang="en-US" sz="1800" dirty="0">
                <a:effectLst/>
                <a:latin typeface="NimbusRomNo9L"/>
              </a:rPr>
              <a:t> output and the correct answer is used to drive the learning that produces </a:t>
            </a:r>
            <a:r>
              <a:rPr lang="en-US" sz="1800" b="0" dirty="0">
                <a:effectLst/>
                <a:latin typeface="NimbusRomNo9L"/>
              </a:rPr>
              <a:t>WC</a:t>
            </a:r>
            <a:r>
              <a:rPr lang="en-US" sz="1800" dirty="0">
                <a:effectLst/>
                <a:latin typeface="NimbusRomNo9L"/>
              </a:rPr>
              <a:t>. </a:t>
            </a:r>
            <a:endParaRPr lang="en-US" dirty="0"/>
          </a:p>
          <a:p>
            <a:r>
              <a:rPr lang="en-US" sz="1800" dirty="0">
                <a:effectLst/>
                <a:latin typeface="NimbusRomNo9L"/>
              </a:rPr>
              <a:t>Note that can </a:t>
            </a:r>
            <a:r>
              <a:rPr lang="en-US" sz="1800" dirty="0" err="1">
                <a:effectLst/>
                <a:latin typeface="NimbusRomNo9L"/>
              </a:rPr>
              <a:t>ba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D4404-C563-6B43-A824-459A163A6375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37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64CF7-FF5A-718E-5DE1-C8BD354B4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96750B-72B8-69B3-C556-7DF82085E9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F802BB-7C15-EA57-C643-62BD1E85F5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NimbusRomNo9L"/>
              </a:rPr>
              <a:t>Finetuning the values in </a:t>
            </a:r>
            <a:r>
              <a:rPr lang="en-US" sz="1800" b="0" dirty="0">
                <a:effectLst/>
                <a:latin typeface="NimbusRomNo9L"/>
              </a:rPr>
              <a:t>WC </a:t>
            </a:r>
            <a:r>
              <a:rPr lang="en-US" sz="1800" dirty="0">
                <a:effectLst/>
                <a:latin typeface="NimbusRomNo9L"/>
              </a:rPr>
              <a:t>requires supervised training data consisting of input sequences labeled with the appropriate sentiment class. Training proceeds in the usual way; cross-entropy loss between the </a:t>
            </a:r>
            <a:r>
              <a:rPr lang="en-US" sz="1800" dirty="0" err="1">
                <a:effectLst/>
                <a:latin typeface="NimbusRomNo9L"/>
              </a:rPr>
              <a:t>softmax</a:t>
            </a:r>
            <a:r>
              <a:rPr lang="en-US" sz="1800" dirty="0">
                <a:effectLst/>
                <a:latin typeface="NimbusRomNo9L"/>
              </a:rPr>
              <a:t> output and the correct answer is used to drive the learning that produces </a:t>
            </a:r>
            <a:r>
              <a:rPr lang="en-US" sz="1800" b="0" dirty="0">
                <a:effectLst/>
                <a:latin typeface="NimbusRomNo9L"/>
              </a:rPr>
              <a:t>WC</a:t>
            </a:r>
            <a:r>
              <a:rPr lang="en-US" sz="1800" dirty="0">
                <a:effectLst/>
                <a:latin typeface="NimbusRomNo9L"/>
              </a:rPr>
              <a:t>. </a:t>
            </a:r>
            <a:endParaRPr lang="en-US" dirty="0"/>
          </a:p>
          <a:p>
            <a:r>
              <a:rPr lang="en-US" sz="1800" dirty="0">
                <a:effectLst/>
                <a:latin typeface="NimbusRomNo9L"/>
              </a:rPr>
              <a:t>Note that can </a:t>
            </a:r>
            <a:r>
              <a:rPr lang="en-US" sz="1800" dirty="0" err="1">
                <a:effectLst/>
                <a:latin typeface="NimbusRomNo9L"/>
              </a:rPr>
              <a:t>ba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638B6C-DF30-3C59-D272-07E036D00A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D4404-C563-6B43-A824-459A163A6375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780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43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464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33EBD86-0A01-3B4B-B540-6B90BD60E5F2}" type="slidenum">
              <a:rPr lang="en-US"/>
              <a:pPr/>
              <a:t>45</a:t>
            </a:fld>
            <a:endParaRPr lang="en-US"/>
          </a:p>
        </p:txBody>
      </p:sp>
      <p:sp>
        <p:nvSpPr>
          <p:cNvPr id="13824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3824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There's a problem with using probability.  And that is that the probability of a test set depends very directly on the length of the test set.  This is because probability gets smaller the longer the text.  For n-gram models, this is very clear; the chain rule of probability means that  for a test set of N words we are multiplying together N n-gram probabilities! It would be better to normalize the probabilities by length to get a metric that is per-word.  Perplexity is just such a metric. </a:t>
            </a:r>
            <a:r>
              <a:rPr lang="en-US" b="1" dirty="0">
                <a:latin typeface="Calibri" charset="0"/>
              </a:rPr>
              <a:t>Perplexity</a:t>
            </a:r>
            <a:r>
              <a:rPr lang="en-US" dirty="0">
                <a:latin typeface="Calibri" charset="0"/>
              </a:rPr>
              <a:t> is the inverse probability of the test set, normalized by the number of words. We normalize by taking the N-</a:t>
            </a:r>
            <a:r>
              <a:rPr lang="en-US" dirty="0" err="1">
                <a:latin typeface="Calibri" charset="0"/>
              </a:rPr>
              <a:t>th</a:t>
            </a:r>
            <a:r>
              <a:rPr lang="en-US" dirty="0">
                <a:latin typeface="Calibri" charset="0"/>
              </a:rPr>
              <a:t> root of the probability of the test set.</a:t>
            </a:r>
          </a:p>
        </p:txBody>
      </p:sp>
    </p:spTree>
    <p:extLst>
      <p:ext uri="{BB962C8B-B14F-4D97-AF65-F5344CB8AC3E}">
        <p14:creationId xmlns:p14="http://schemas.microsoft.com/office/powerpoint/2010/main" val="26237815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D4404-C563-6B43-A824-459A163A6375}" type="slidenum">
              <a:rPr lang="en-US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472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7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205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794197A-909D-6248-B44E-761B541FFA90}" type="slidenum">
              <a:rPr lang="en-US" sz="1200"/>
              <a:pPr eaLnBrk="1" hangingPunct="1"/>
              <a:t>10</a:t>
            </a:fld>
            <a:endParaRPr lang="en-US" sz="1200"/>
          </a:p>
        </p:txBody>
      </p:sp>
      <p:sp>
        <p:nvSpPr>
          <p:cNvPr id="215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>
                <a:ea typeface="ＭＳ Ｐゴシック" charset="0"/>
                <a:cs typeface="ＭＳ Ｐゴシック" charset="0"/>
              </a:rPr>
              <a:t>In predicting each next word, the model can see a representation of all the previous words</a:t>
            </a:r>
          </a:p>
        </p:txBody>
      </p:sp>
    </p:spTree>
    <p:extLst>
      <p:ext uri="{BB962C8B-B14F-4D97-AF65-F5344CB8AC3E}">
        <p14:creationId xmlns:p14="http://schemas.microsoft.com/office/powerpoint/2010/main" val="3980286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15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1884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NimbusRomNo9L"/>
              </a:rPr>
              <a:t>When </a:t>
            </a:r>
            <a:r>
              <a:rPr lang="en-US" sz="1800" i="1" dirty="0">
                <a:effectLst/>
                <a:latin typeface="NimbusRomNo9L"/>
              </a:rPr>
              <a:t>k </a:t>
            </a:r>
            <a:r>
              <a:rPr lang="en-US" sz="1800" dirty="0">
                <a:effectLst/>
                <a:latin typeface="CMR10"/>
              </a:rPr>
              <a:t>= </a:t>
            </a:r>
            <a:r>
              <a:rPr lang="en-US" sz="1800" dirty="0">
                <a:effectLst/>
                <a:latin typeface="NimbusRomNo9L"/>
              </a:rPr>
              <a:t>1, top-</a:t>
            </a:r>
            <a:r>
              <a:rPr lang="en-US" sz="1800" i="1" dirty="0">
                <a:effectLst/>
                <a:latin typeface="NimbusRomNo9L"/>
              </a:rPr>
              <a:t>k </a:t>
            </a:r>
            <a:r>
              <a:rPr lang="en-US" sz="1800" dirty="0">
                <a:effectLst/>
                <a:latin typeface="NimbusRomNo9L"/>
              </a:rPr>
              <a:t>sampling is identical to greedy decoding.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NimbusRomNo9L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NimbusRomNo9L"/>
              </a:rPr>
              <a:t>Setting </a:t>
            </a:r>
            <a:r>
              <a:rPr lang="en-US" sz="1800" i="1" dirty="0">
                <a:effectLst/>
                <a:latin typeface="NimbusRomNo9L"/>
              </a:rPr>
              <a:t>k </a:t>
            </a:r>
            <a:r>
              <a:rPr lang="en-US" sz="1800" dirty="0">
                <a:effectLst/>
                <a:latin typeface="NimbusRomNo9L"/>
              </a:rPr>
              <a:t>to a larger number than 1 leads us to sometimes select a word which is not necessarily the most probable, but is still probable enough, and whose choice results in generating more diverse but still high-enough-quality text.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D4404-C563-6B43-A824-459A163A6375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077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r>
              <a:rPr lang="en-US" sz="1800">
                <a:effectLst/>
                <a:latin typeface="NimbusRomNo9L"/>
              </a:rPr>
              <a:t>sometimes the top k words will be very likely and include most of the probability mass, but other times flatter and the top 10 words will only include a small part of the probability mass. </a:t>
            </a:r>
            <a:endParaRPr lang="en-US" sz="120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D4404-C563-6B43-A824-459A163A6375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316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D4404-C563-6B43-A824-459A163A6375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07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D4404-C563-6B43-A824-459A163A6375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24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(dividing by a smaller fraction </a:t>
            </a:r>
            <a:r>
              <a:rPr lang="el-GR" sz="1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τ ≤ 1 </a:t>
            </a:r>
            <a:r>
              <a:rPr lang="en-US" sz="1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results in making each score larger).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D4404-C563-6B43-A824-459A163A6375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72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9603"/>
            <a:ext cx="10058400" cy="907196"/>
          </a:xfrm>
        </p:spPr>
        <p:txBody>
          <a:bodyPr/>
          <a:lstStyle>
            <a:lvl1pPr>
              <a:defRPr sz="4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5" y="1600200"/>
            <a:ext cx="10058401" cy="4572000"/>
          </a:xfrm>
        </p:spPr>
        <p:txBody>
          <a:bodyPr/>
          <a:lstStyle>
            <a:lvl1pPr marL="7938" indent="-7938">
              <a:buNone/>
              <a:tabLst/>
              <a:defRPr sz="2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04783" indent="-253982">
              <a:tabLst/>
              <a:defRPr sz="2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515899" indent="-228584">
              <a:tabLst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90512" indent="-265093">
              <a:tabLst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801628" indent="-239695">
              <a:tabLst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7" y="6705607"/>
            <a:ext cx="4822804" cy="119311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525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55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9603"/>
            <a:ext cx="10058400" cy="907196"/>
          </a:xfrm>
        </p:spPr>
        <p:txBody>
          <a:bodyPr/>
          <a:lstStyle>
            <a:lvl1pPr>
              <a:defRPr sz="4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5" y="1600200"/>
            <a:ext cx="10058401" cy="4572000"/>
          </a:xfrm>
        </p:spPr>
        <p:txBody>
          <a:bodyPr/>
          <a:lstStyle>
            <a:lvl1pPr marL="7938" indent="-7938">
              <a:buNone/>
              <a:tabLst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04783" indent="-253982">
              <a:tabLst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15899" indent="-228584">
              <a:tabLst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690512" indent="-265093">
              <a:tabLst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801628" indent="-239695">
              <a:tabLst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7" y="6705607"/>
            <a:ext cx="4822804" cy="119311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525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553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43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32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6"/>
            <a:ext cx="4937760" cy="73628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6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6"/>
            <a:ext cx="4937760" cy="73628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6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223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6400" y="1671641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3" indent="0">
              <a:buNone/>
              <a:defRPr sz="18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6400" y="2311400"/>
            <a:ext cx="5386917" cy="3962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173" y="1671641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3" indent="0">
              <a:buNone/>
              <a:defRPr sz="18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173" y="2311400"/>
            <a:ext cx="5389033" cy="3962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8331200" y="6273800"/>
            <a:ext cx="2641600" cy="4572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759200" y="6273800"/>
            <a:ext cx="3860800" cy="4572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3398521" y="3398527"/>
            <a:ext cx="6858001" cy="6095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1800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262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3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5" y="731520"/>
            <a:ext cx="6679191" cy="5257800"/>
          </a:xfrm>
        </p:spPr>
        <p:txBody>
          <a:bodyPr/>
          <a:lstStyle>
            <a:lvl1pPr>
              <a:defRPr sz="3200" baseline="0">
                <a:solidFill>
                  <a:schemeClr val="accent2"/>
                </a:solidFill>
              </a:defRPr>
            </a:lvl1pPr>
            <a:lvl2pPr>
              <a:defRPr sz="2800" baseline="0">
                <a:solidFill>
                  <a:schemeClr val="accent2"/>
                </a:solidFill>
              </a:defRPr>
            </a:lvl2pPr>
            <a:lvl3pPr>
              <a:defRPr sz="2400" baseline="0"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3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874" indent="0">
              <a:buNone/>
              <a:defRPr sz="900"/>
            </a:lvl2pPr>
            <a:lvl3pPr marL="685750" indent="0">
              <a:buNone/>
              <a:defRPr sz="751"/>
            </a:lvl3pPr>
            <a:lvl4pPr marL="1028624" indent="0">
              <a:buNone/>
              <a:defRPr sz="675"/>
            </a:lvl4pPr>
            <a:lvl5pPr marL="1371498" indent="0">
              <a:buNone/>
              <a:defRPr sz="675"/>
            </a:lvl5pPr>
            <a:lvl6pPr marL="1714372" indent="0">
              <a:buNone/>
              <a:defRPr sz="675"/>
            </a:lvl6pPr>
            <a:lvl7pPr marL="2057246" indent="0">
              <a:buNone/>
              <a:defRPr sz="675"/>
            </a:lvl7pPr>
            <a:lvl8pPr marL="2400120" indent="0">
              <a:buNone/>
              <a:defRPr sz="675"/>
            </a:lvl8pPr>
            <a:lvl9pPr marL="2742994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8" y="6459791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91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69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3358142" y="3298184"/>
            <a:ext cx="6858003" cy="2616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3256806" y="3413513"/>
            <a:ext cx="6858003" cy="60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5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7" y="6459791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7" y="6459791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5" y="6459791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977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</p:sldLayoutIdLst>
  <p:txStyles>
    <p:titleStyle>
      <a:lvl1pPr algn="l" defTabSz="685750" rtl="0" eaLnBrk="1" latinLnBrk="0" hangingPunct="1">
        <a:lnSpc>
          <a:spcPct val="85000"/>
        </a:lnSpc>
        <a:spcBef>
          <a:spcPct val="0"/>
        </a:spcBef>
        <a:buNone/>
        <a:defRPr sz="3600" kern="1200" spc="-37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76" indent="-68576" algn="l" defTabSz="685750" rtl="0" eaLnBrk="1" latinLnBrk="0" hangingPunct="1">
        <a:lnSpc>
          <a:spcPct val="90000"/>
        </a:lnSpc>
        <a:spcBef>
          <a:spcPts val="900"/>
        </a:spcBef>
        <a:spcAft>
          <a:spcPts val="151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50" rtl="0" eaLnBrk="1" latinLnBrk="0" hangingPunct="1">
        <a:lnSpc>
          <a:spcPct val="90000"/>
        </a:lnSpc>
        <a:spcBef>
          <a:spcPts val="151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50" rtl="0" eaLnBrk="1" latinLnBrk="0" hangingPunct="1">
        <a:lnSpc>
          <a:spcPct val="90000"/>
        </a:lnSpc>
        <a:spcBef>
          <a:spcPts val="151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5" indent="-137150" algn="l" defTabSz="685750" rtl="0" eaLnBrk="1" latinLnBrk="0" hangingPunct="1">
        <a:lnSpc>
          <a:spcPct val="90000"/>
        </a:lnSpc>
        <a:spcBef>
          <a:spcPts val="151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50" rtl="0" eaLnBrk="1" latinLnBrk="0" hangingPunct="1">
        <a:lnSpc>
          <a:spcPct val="90000"/>
        </a:lnSpc>
        <a:spcBef>
          <a:spcPts val="151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8" indent="-171438" algn="l" defTabSz="685750" rtl="0" eaLnBrk="1" latinLnBrk="0" hangingPunct="1">
        <a:lnSpc>
          <a:spcPct val="90000"/>
        </a:lnSpc>
        <a:spcBef>
          <a:spcPts val="151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50" rtl="0" eaLnBrk="1" latinLnBrk="0" hangingPunct="1">
        <a:lnSpc>
          <a:spcPct val="90000"/>
        </a:lnSpc>
        <a:spcBef>
          <a:spcPts val="151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50" rtl="0" eaLnBrk="1" latinLnBrk="0" hangingPunct="1">
        <a:lnSpc>
          <a:spcPct val="90000"/>
        </a:lnSpc>
        <a:spcBef>
          <a:spcPts val="151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5" indent="-171438" algn="l" defTabSz="685750" rtl="0" eaLnBrk="1" latinLnBrk="0" hangingPunct="1">
        <a:lnSpc>
          <a:spcPct val="90000"/>
        </a:lnSpc>
        <a:spcBef>
          <a:spcPts val="151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miKrispin/ollama-poc/blob/main/ollama-poc.ipynb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Large Language Models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40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Introduction to Large Language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5036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1066800" y="384603"/>
            <a:ext cx="10058400" cy="907196"/>
          </a:xfrm>
        </p:spPr>
        <p:txBody>
          <a:bodyPr>
            <a:normAutofit fontScale="90000"/>
          </a:bodyPr>
          <a:lstStyle/>
          <a:p>
            <a:r>
              <a:rPr lang="en-US" dirty="0"/>
              <a:t>Conditional Generation: </a:t>
            </a:r>
            <a:r>
              <a:rPr lang="en-US" sz="4400" dirty="0"/>
              <a:t>Generating text conditioned on previous text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E964B1-C1E0-8571-DE19-F6BA15B086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09800" y="1497863"/>
            <a:ext cx="8237574" cy="5360137"/>
          </a:xfrm>
        </p:spPr>
      </p:pic>
    </p:spTree>
    <p:extLst>
      <p:ext uri="{BB962C8B-B14F-4D97-AF65-F5344CB8AC3E}">
        <p14:creationId xmlns:p14="http://schemas.microsoft.com/office/powerpoint/2010/main" val="39168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2912D-A118-5079-D10E-E43439FE4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326" y="232202"/>
            <a:ext cx="11094720" cy="907196"/>
          </a:xfrm>
        </p:spPr>
        <p:txBody>
          <a:bodyPr>
            <a:noAutofit/>
          </a:bodyPr>
          <a:lstStyle/>
          <a:p>
            <a:r>
              <a:rPr lang="en-US" sz="3800" b="0" dirty="0">
                <a:effectLst/>
              </a:rPr>
              <a:t>Many practical NLP tasks can be cast as word prediction!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92485-6301-A46A-01FE-5A6955AE6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Sentiment analysis: “I like Jackie Chan”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We give the language model this string: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The sentiment of the sentence "I like Jackie Chan" is: </a:t>
            </a:r>
            <a:r>
              <a:rPr lang="en-US" sz="3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4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And see what word it thinks comes next:</a:t>
            </a:r>
          </a:p>
          <a:p>
            <a:pPr marL="914400" indent="-914400">
              <a:buFont typeface="+mj-lt"/>
              <a:buAutoNum type="arabicPeriod"/>
            </a:pPr>
            <a:endParaRPr lang="en-US" sz="5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3595BE-F054-E302-6BD5-92557621C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612" y="4953000"/>
            <a:ext cx="11024147" cy="101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199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2912D-A118-5079-D10E-E43439FE4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lots of tasks as conditional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92485-6301-A46A-01FE-5A6955AE6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14" y="1371600"/>
            <a:ext cx="10866115" cy="4572000"/>
          </a:xfrm>
        </p:spPr>
        <p:txBody>
          <a:bodyPr>
            <a:normAutofit fontScale="92500" lnSpcReduction="20000"/>
          </a:bodyPr>
          <a:lstStyle/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QA</a:t>
            </a:r>
            <a:r>
              <a:rPr lang="en-US" sz="4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“Who wrote The Origin of Species”</a:t>
            </a:r>
          </a:p>
          <a:p>
            <a:endParaRPr lang="en-US" sz="110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We give the language model this string: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4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And see what word it thinks comes next:</a:t>
            </a:r>
          </a:p>
          <a:p>
            <a:pPr marL="742950" indent="-742950">
              <a:buFont typeface="+mj-lt"/>
              <a:buAutoNum type="arabicPeriod"/>
            </a:pP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400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And iterate:</a:t>
            </a:r>
          </a:p>
          <a:p>
            <a:pPr marL="914400" indent="-914400">
              <a:buFont typeface="+mj-lt"/>
              <a:buAutoNum type="arabicPeriod"/>
            </a:pPr>
            <a:endParaRPr lang="en-US" sz="5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AD6936-74FA-F133-820D-8ABA93D1F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871" y="2743200"/>
            <a:ext cx="10607842" cy="730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063A095-F4E5-3251-5023-1FCA97EFA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4339283"/>
            <a:ext cx="10131287" cy="6160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2B391F-1FB9-3B3D-EF7D-CB44E70E74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753" y="5943600"/>
            <a:ext cx="11071236" cy="59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219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008D0-44DF-5389-03C6-2E561EA5F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Summarization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1B007C-52D7-4879-614E-53900019D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7129" y="1219200"/>
            <a:ext cx="9198429" cy="3962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194288-616B-DBC7-3C78-B9B6E6FFE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581" y="5791201"/>
            <a:ext cx="10678838" cy="6023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F24E62-2EF3-AC4C-BFF8-446EA99FA154}"/>
              </a:ext>
            </a:extLst>
          </p:cNvPr>
          <p:cNvSpPr txBox="1"/>
          <p:nvPr/>
        </p:nvSpPr>
        <p:spPr>
          <a:xfrm>
            <a:off x="808383" y="2279374"/>
            <a:ext cx="870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4363B6-8FC7-E906-F3F5-179494591D07}"/>
              </a:ext>
            </a:extLst>
          </p:cNvPr>
          <p:cNvSpPr txBox="1"/>
          <p:nvPr/>
        </p:nvSpPr>
        <p:spPr>
          <a:xfrm>
            <a:off x="546563" y="5147847"/>
            <a:ext cx="9845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352047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C10E5-80F9-9640-D2B0-E206B7241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LLMs for summarization (using  </a:t>
            </a:r>
            <a:r>
              <a:rPr lang="en-US" dirty="0" err="1"/>
              <a:t>tl;dr</a:t>
            </a:r>
            <a:r>
              <a:rPr lang="en-US" dirty="0"/>
              <a:t>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CC0016-83F8-F6BF-9DFC-28616DD7F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0" y="1386193"/>
            <a:ext cx="9779024" cy="5312204"/>
          </a:xfrm>
        </p:spPr>
      </p:pic>
    </p:spTree>
    <p:extLst>
      <p:ext uri="{BB962C8B-B14F-4D97-AF65-F5344CB8AC3E}">
        <p14:creationId xmlns:p14="http://schemas.microsoft.com/office/powerpoint/2010/main" val="1195440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Large Language Models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40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Sampling for LLM Generation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2215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A4F6B8-6B4B-FFED-19BB-2D827A18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Decoding and Sampling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F0411D-A45D-F0A4-4AE5-CDB00F1EB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1295399"/>
            <a:ext cx="10637515" cy="5402997"/>
          </a:xfrm>
        </p:spPr>
        <p:txBody>
          <a:bodyPr>
            <a:normAutofit/>
          </a:bodyPr>
          <a:lstStyle/>
          <a:p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This task of choosing a word to generate based on the model’s probabilities is called </a:t>
            </a:r>
            <a:r>
              <a:rPr lang="en-US" sz="3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decoding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most common method for decoding in LLMs: </a:t>
            </a:r>
            <a:r>
              <a:rPr lang="en-US" sz="3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sampling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Sampling from a model’s distribution over words: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choose random words according to their probability assigned by the model. </a:t>
            </a:r>
          </a:p>
          <a:p>
            <a:pPr marL="0" indent="0"/>
            <a:r>
              <a:rPr lang="en-US" sz="35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After each token we’ll sample words to generate according to their probability </a:t>
            </a:r>
            <a:r>
              <a:rPr lang="en-US" sz="35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conditioned on our previous choices</a:t>
            </a:r>
            <a:r>
              <a:rPr lang="en-US" sz="35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 transformer language model will give the probability</a:t>
            </a:r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765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8CF76-DC4D-EBCB-DF48-D6FEB93B3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sampling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2BE28-421F-CC48-FF8E-FD10FF6A0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405685"/>
            <a:ext cx="3884778" cy="285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977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D489B-5F0A-91A6-D6EA-22DB558F0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sampling doesn't work very well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09B9A-406D-338B-7F8F-DBEE6CE5A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3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ven though random sampling mostly generate sensible, high-probable words, </a:t>
            </a:r>
          </a:p>
          <a:p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3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here are many odd, low- probability words in the tail of the distribution </a:t>
            </a:r>
          </a:p>
          <a:p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3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ach one is low- probability but added up they constitute a large portion of the distribution </a:t>
            </a:r>
          </a:p>
          <a:p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So they get picked enough to generate weird sentences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544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7389A-4BA0-1F6B-4287-FEC30F756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Factors in word sampling: </a:t>
            </a:r>
            <a:r>
              <a:rPr lang="en-US" b="1" dirty="0"/>
              <a:t>quality</a:t>
            </a:r>
            <a:r>
              <a:rPr lang="en-US" dirty="0"/>
              <a:t> and </a:t>
            </a:r>
            <a:r>
              <a:rPr lang="en-US" b="1" dirty="0"/>
              <a:t>diversity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8574C-C660-DA47-C145-BC348C79F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Emphasize </a:t>
            </a: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high-probability 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words 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	+ </a:t>
            </a: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quality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: more  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accurate, coherent, and factual, </a:t>
            </a:r>
          </a:p>
          <a:p>
            <a:pPr marL="0" indent="0"/>
            <a:r>
              <a:rPr lang="en-US" sz="3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 diversity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boring, repetitive. </a:t>
            </a:r>
          </a:p>
          <a:p>
            <a:pPr marL="457200" indent="-457200">
              <a:buFontTx/>
              <a:buChar char="-"/>
            </a:pPr>
            <a:endParaRPr lang="en-US" sz="320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Emphasize </a:t>
            </a:r>
            <a:r>
              <a:rPr lang="en-US" sz="3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middle-probability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words 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 diversity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more creative, diverse, </a:t>
            </a:r>
          </a:p>
          <a:p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3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quality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less factual, incoherent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784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F4781-D84A-BC73-A841-F7BE685A8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893DF-5229-F004-39C2-935F8D85F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Remember the simple n-gram language model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Assigns probabilities to sequences of words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Generate text by sampling possible next words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Is trained on counts computed from lots of text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Large language models are similar and different: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Assigns probabilities to sequences of words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Generate text by sampling possible next words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b="1" dirty="0"/>
              <a:t>Are trained by learning to guess the next word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4800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D52CB-08D4-CCE6-6FA8-4C9FBEAE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Top-k sampling: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042F0-6D93-C0E2-DE8F-5745A6062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Choose #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words </a:t>
            </a:r>
            <a:r>
              <a:rPr lang="en-US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 </a:t>
            </a:r>
            <a:endParaRPr lang="en-US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For each word in the vocabulary </a:t>
            </a:r>
            <a:r>
              <a:rPr lang="en-US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use the language model to compute the likelihood of this word given the context </a:t>
            </a:r>
            <a:r>
              <a:rPr lang="en-US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i="1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wt</a:t>
            </a:r>
            <a:r>
              <a:rPr lang="en-US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|w</a:t>
            </a:r>
            <a:r>
              <a:rPr lang="en-US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en-US" i="1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Sort the words by likelihood, keep only the top </a:t>
            </a:r>
            <a:r>
              <a:rPr lang="en-US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most probable words. </a:t>
            </a:r>
          </a:p>
          <a:p>
            <a:pPr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Renormalize the scores of the </a:t>
            </a:r>
            <a:r>
              <a:rPr lang="en-US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words to be a legitimate probability distribution. </a:t>
            </a:r>
          </a:p>
          <a:p>
            <a:pPr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Randomly sample a word from within these remaining </a:t>
            </a:r>
            <a:r>
              <a:rPr lang="en-US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most-probable words according to its probability</a:t>
            </a:r>
            <a:r>
              <a:rPr lang="en-US" sz="1800" dirty="0">
                <a:effectLst/>
                <a:latin typeface="NimbusRomNo9L"/>
              </a:rPr>
              <a:t>. </a:t>
            </a:r>
            <a:endParaRPr lang="en-US" sz="1200" dirty="0"/>
          </a:p>
          <a:p>
            <a:pPr>
              <a:buFont typeface="+mj-lt"/>
              <a:buAutoNum type="arabicPeriod"/>
            </a:pPr>
            <a:endParaRPr lang="en-US" sz="1800" dirty="0">
              <a:effectLst/>
              <a:latin typeface="NimbusRomNo9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743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D52CB-08D4-CCE6-6FA8-4C9FBEAE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Top-p sampling (= nucleus sampling)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042F0-6D93-C0E2-DE8F-5745A6062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/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Problem with top-</a:t>
            </a:r>
            <a:r>
              <a:rPr lang="en-US" sz="32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k:  k 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is fixed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so may cover very different amounts of probability mass in different situations</a:t>
            </a:r>
          </a:p>
          <a:p>
            <a:pPr marL="0" indent="0"/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Idea: Instead, keep the top p percent of the probability mass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/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Given a distribution </a:t>
            </a:r>
            <a:r>
              <a:rPr lang="en-US" sz="32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3200" i="1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4000" i="1" baseline="-250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32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|</a:t>
            </a:r>
            <a:r>
              <a:rPr lang="en-US" sz="3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4000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en-US" sz="4000" i="1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32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), the top-</a:t>
            </a:r>
            <a:r>
              <a:rPr lang="en-US" sz="32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 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vocabulary </a:t>
            </a:r>
            <a:r>
              <a:rPr lang="en-US" sz="32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 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 </a:t>
            </a:r>
            <a:r>
              <a:rPr lang="en-US" sz="32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is the smallest set of words such that 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+mj-lt"/>
              <a:buAutoNum type="arabicPeriod"/>
            </a:pPr>
            <a:endParaRPr lang="en-US" sz="1800" dirty="0">
              <a:effectLst/>
              <a:latin typeface="NimbusRomNo9L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AC3AC9-5189-EE24-9DED-DAE43A6DD265}"/>
              </a:ext>
            </a:extLst>
          </p:cNvPr>
          <p:cNvSpPr txBox="1"/>
          <p:nvPr/>
        </p:nvSpPr>
        <p:spPr>
          <a:xfrm>
            <a:off x="8458200" y="971395"/>
            <a:ext cx="2238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effectLst/>
                <a:latin typeface="NimbusRomNo9L"/>
              </a:rPr>
              <a:t>Holtzman et al.</a:t>
            </a:r>
            <a:r>
              <a:rPr lang="en-US" sz="1800" dirty="0">
                <a:effectLst/>
                <a:latin typeface="NimbusRomNo9L"/>
              </a:rPr>
              <a:t>, </a:t>
            </a:r>
            <a:r>
              <a:rPr lang="en-US" sz="1800" dirty="0">
                <a:solidFill>
                  <a:srgbClr val="0000FF"/>
                </a:solidFill>
                <a:effectLst/>
                <a:latin typeface="NimbusRomNo9L"/>
              </a:rPr>
              <a:t>2020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0C97E6-6438-9459-343B-2A80E22A9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4532929"/>
            <a:ext cx="4494776" cy="163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657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D52CB-08D4-CCE6-6FA8-4C9FBEAE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042F0-6D93-C0E2-DE8F-5745A6062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1600200"/>
            <a:ext cx="10058401" cy="5257800"/>
          </a:xfrm>
        </p:spPr>
        <p:txBody>
          <a:bodyPr>
            <a:normAutofit/>
          </a:bodyPr>
          <a:lstStyle/>
          <a:p>
            <a:pPr marL="0" indent="0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Reshape the distribution instead of truncating it</a:t>
            </a:r>
          </a:p>
          <a:p>
            <a:pPr marL="0" indent="0"/>
            <a:r>
              <a:rPr lang="en-US" sz="3200" dirty="0"/>
              <a:t>Intuition from thermodynamics,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 system at high temperature is flexible and can explore many possible states,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 system at lower temperature is likely to explore a subset of lower energy (better) states.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 In </a:t>
            </a:r>
            <a:r>
              <a:rPr lang="en-US" b="1" dirty="0"/>
              <a:t>low-temperature sampling</a:t>
            </a:r>
            <a:r>
              <a:rPr lang="en-US" dirty="0"/>
              <a:t>,  (</a:t>
            </a:r>
            <a:r>
              <a:rPr lang="el-GR" dirty="0">
                <a:latin typeface="Calibri" panose="020F0502020204030204" pitchFamily="34" charset="0"/>
                <a:cs typeface="Calibri" panose="020F0502020204030204" pitchFamily="34" charset="0"/>
              </a:rPr>
              <a:t>τ ≤ 1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US" dirty="0"/>
              <a:t>we smoothly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increase the probability of the most probable words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decrease the probability of the rare words. </a:t>
            </a:r>
            <a:endParaRPr lang="en-US" sz="3200" dirty="0"/>
          </a:p>
          <a:p>
            <a:pPr marL="0" indent="0"/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/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+mj-lt"/>
              <a:buAutoNum type="arabicPeriod"/>
            </a:pPr>
            <a:endParaRPr lang="en-US" sz="1800" dirty="0">
              <a:effectLst/>
              <a:latin typeface="NimbusRomNo9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974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D52CB-08D4-CCE6-6FA8-4C9FBEAE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042F0-6D93-C0E2-DE8F-5745A6062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1600200"/>
            <a:ext cx="10485115" cy="5257800"/>
          </a:xfrm>
        </p:spPr>
        <p:txBody>
          <a:bodyPr>
            <a:normAutofit/>
          </a:bodyPr>
          <a:lstStyle/>
          <a:p>
            <a:r>
              <a:rPr lang="en-US" sz="3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Divide the logit by a temperature parameter </a:t>
            </a:r>
            <a:r>
              <a:rPr lang="el-GR" sz="3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τ </a:t>
            </a:r>
            <a:r>
              <a:rPr lang="en-US" sz="3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before passing it through the </a:t>
            </a:r>
            <a:r>
              <a:rPr lang="en-US" sz="36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softmax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Instead of</a:t>
            </a:r>
          </a:p>
          <a:p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We do  </a:t>
            </a:r>
          </a:p>
          <a:p>
            <a:pPr marL="0" indent="0"/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/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+mj-lt"/>
              <a:buAutoNum type="arabicPeriod"/>
            </a:pPr>
            <a:endParaRPr lang="en-US" sz="1800" dirty="0">
              <a:effectLst/>
              <a:latin typeface="NimbusRomNo9L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CE8FFC-E316-19B6-BABB-497FA7926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3604846"/>
            <a:ext cx="5029201" cy="9671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A8AD71-0D5C-C2ED-2B1D-6DFF6D5CC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00" y="5295900"/>
            <a:ext cx="5287108" cy="8382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6FBE5E5-7FD3-77F2-0F10-E0BA8F55ADB1}"/>
              </a:ext>
            </a:extLst>
          </p:cNvPr>
          <p:cNvCxnSpPr>
            <a:cxnSpLocks/>
          </p:cNvCxnSpPr>
          <p:nvPr/>
        </p:nvCxnSpPr>
        <p:spPr>
          <a:xfrm>
            <a:off x="2814841" y="4062046"/>
            <a:ext cx="5338559" cy="0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4190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D52CB-08D4-CCE6-6FA8-4C9FBEAE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042F0-6D93-C0E2-DE8F-5745A6062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2" y="2590800"/>
            <a:ext cx="10485115" cy="4107597"/>
          </a:xfrm>
        </p:spPr>
        <p:txBody>
          <a:bodyPr>
            <a:normAutofit/>
          </a:bodyPr>
          <a:lstStyle/>
          <a:p>
            <a:r>
              <a:rPr lang="en-US" sz="3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Why does this work?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When </a:t>
            </a:r>
            <a:r>
              <a:rPr lang="el-GR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τ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is close to 1 the distribution doesn’t change much.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lower </a:t>
            </a:r>
            <a:r>
              <a:rPr lang="el-GR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τ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is, the larger the scores being passed to the </a:t>
            </a:r>
            <a:r>
              <a:rPr lang="en-US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softmax</a:t>
            </a:r>
            <a:endParaRPr lang="en-US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US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oftmax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pushes high values toward 1 and low values toward 0.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Large inputs pushes high-probability words higher and low probability word lower,  making the distribution more greedy.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As </a:t>
            </a:r>
            <a:r>
              <a:rPr lang="el-GR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τ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approaches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0, the probability of most likely word approaches 1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/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/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+mj-lt"/>
              <a:buAutoNum type="arabicPeriod"/>
            </a:pPr>
            <a:endParaRPr lang="en-US" sz="1800" dirty="0">
              <a:effectLst/>
              <a:latin typeface="NimbusRomNo9L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A8AD71-0D5C-C2ED-2B1D-6DFF6D5CC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1181100"/>
            <a:ext cx="5287108" cy="838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81F9F2-F803-FEFF-CF1B-D37C24ACDBC1}"/>
              </a:ext>
            </a:extLst>
          </p:cNvPr>
          <p:cNvSpPr txBox="1"/>
          <p:nvPr/>
        </p:nvSpPr>
        <p:spPr>
          <a:xfrm>
            <a:off x="8763000" y="351591"/>
            <a:ext cx="27093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 </a:t>
            </a:r>
            <a:r>
              <a:rPr lang="el-GR" sz="2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≤</a:t>
            </a:r>
            <a:r>
              <a:rPr lang="en-US" sz="2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l-GR" sz="2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τ ≤ 1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3077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Large Language Models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40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Pretraining Large Language Models: Algorithm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56835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2912D-A118-5079-D10E-E43439FE4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92485-6301-A46A-01FE-5A6955AE6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1600200"/>
            <a:ext cx="10866115" cy="4572000"/>
          </a:xfrm>
        </p:spPr>
        <p:txBody>
          <a:bodyPr/>
          <a:lstStyle/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The big idea that underlies all the amazing performance of language models</a:t>
            </a:r>
          </a:p>
          <a:p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First </a:t>
            </a:r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pretrain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a transformer model on enormous amounts of text</a:t>
            </a:r>
          </a:p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Then </a:t>
            </a:r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apply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it to new tasks.</a:t>
            </a:r>
            <a:endParaRPr lang="en-US" sz="5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2301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6982A-B3FA-44F5-7CF1-61AE3B28C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Self-supervised training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C0A15-6706-0C5D-A105-D12EC9FD8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00200"/>
            <a:ext cx="10744200" cy="4572000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We just train them to predict the next word!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Take a corpus of text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3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 each time step </a:t>
            </a:r>
            <a:r>
              <a:rPr lang="en-US" sz="36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 </a:t>
            </a:r>
          </a:p>
          <a:p>
            <a:pPr marL="968345" lvl="1" indent="-571500">
              <a:buFont typeface="+mj-lt"/>
              <a:buAutoNum type="romanLcPeriod"/>
            </a:pP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ask the model to predict the next word </a:t>
            </a:r>
          </a:p>
          <a:p>
            <a:pPr marL="968345" lvl="1" indent="-571500">
              <a:buFont typeface="+mj-lt"/>
              <a:buAutoNum type="romanLcPeriod"/>
            </a:pP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train the model using gradient descent to minimize the error in this prediction</a:t>
            </a:r>
          </a:p>
          <a:p>
            <a:pPr marL="396845" lvl="1" indent="0">
              <a:buNone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96845" lvl="1" indent="0"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Self-supervised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" because it just uses the next word as the label!</a:t>
            </a:r>
          </a:p>
          <a:p>
            <a:endParaRPr lang="en-US" sz="24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358895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6982A-B3FA-44F5-7CF1-61AE3B28C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of language model training: loss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C0A15-6706-0C5D-A105-D12EC9FD8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00199"/>
            <a:ext cx="10896600" cy="5410201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Same loss function: </a:t>
            </a:r>
            <a:r>
              <a:rPr lang="en-US" sz="3600" b="1" dirty="0"/>
              <a:t>cross-entropy loss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We want the model to assign a high probability to true word </a:t>
            </a:r>
            <a:r>
              <a:rPr lang="en-US" sz="3200" i="1" dirty="0"/>
              <a:t>w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= want loss to be high if the model assigns too low a probability to 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CE Loss: The negative log probability that the model assigns to the true next word w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If the model assigns too low a probability to w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We move the model weights in the direction that assigns a higher probability to w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085367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15619-7BD4-4C5C-A33C-0593F6CDE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Cross-entropy loss for language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F3B35-8C3A-4FFA-8037-6F4F2EC7C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1600200"/>
            <a:ext cx="10789915" cy="4572000"/>
          </a:xfrm>
        </p:spPr>
        <p:txBody>
          <a:bodyPr>
            <a:normAutofit lnSpcReduction="10000"/>
          </a:bodyPr>
          <a:lstStyle/>
          <a:p>
            <a:r>
              <a:rPr lang="en-US" sz="24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CE loss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difference between the </a:t>
            </a:r>
            <a:r>
              <a:rPr lang="en-US" sz="2400" dirty="0">
                <a:effectLst/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correct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probability distribution and the </a:t>
            </a:r>
            <a:r>
              <a:rPr lang="en-US" sz="2400" dirty="0">
                <a:effectLst/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predicted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distribution 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correct distribution </a:t>
            </a:r>
            <a:r>
              <a:rPr lang="en-US" b="1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y</a:t>
            </a:r>
            <a:r>
              <a:rPr lang="en-US" i="1" baseline="-250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knows the next word, so is 1 for the actual next word and 0 for the others.</a:t>
            </a:r>
          </a:p>
          <a:p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So in this sum, all terms get multiplied by zero except one: the </a:t>
            </a:r>
            <a:r>
              <a:rPr lang="en-US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logp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the model assigns to the correct next word, so: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NimbusRomNo9L"/>
              </a:rPr>
              <a:t> </a:t>
            </a:r>
            <a:endParaRPr lang="en-US" sz="1600" dirty="0"/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993267-2C99-C0BB-DAF3-ECE258914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9980" y="2278753"/>
            <a:ext cx="4953000" cy="11333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7AC57B-F50D-9E5F-C036-911F72B1A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875" y="5466738"/>
            <a:ext cx="5810250" cy="7620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DDA961-04B4-29B7-89D3-8A36ED55F2A4}"/>
              </a:ext>
            </a:extLst>
          </p:cNvPr>
          <p:cNvCxnSpPr>
            <a:cxnSpLocks/>
            <a:endCxn id="16" idx="6"/>
          </p:cNvCxnSpPr>
          <p:nvPr/>
        </p:nvCxnSpPr>
        <p:spPr>
          <a:xfrm>
            <a:off x="5408509" y="1895811"/>
            <a:ext cx="941491" cy="390190"/>
          </a:xfrm>
          <a:prstGeom prst="line">
            <a:avLst/>
          </a:prstGeom>
          <a:ln w="31750">
            <a:solidFill>
              <a:srgbClr val="061CFF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DED5C2-D807-3B33-98ED-8C70082CAC8B}"/>
              </a:ext>
            </a:extLst>
          </p:cNvPr>
          <p:cNvCxnSpPr>
            <a:cxnSpLocks/>
          </p:cNvCxnSpPr>
          <p:nvPr/>
        </p:nvCxnSpPr>
        <p:spPr>
          <a:xfrm flipH="1">
            <a:off x="8477250" y="1972154"/>
            <a:ext cx="1779270" cy="349861"/>
          </a:xfrm>
          <a:prstGeom prst="line">
            <a:avLst/>
          </a:prstGeom>
          <a:ln w="31750">
            <a:solidFill>
              <a:srgbClr val="061CFF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15">
            <a:extLst>
              <a:ext uri="{FF2B5EF4-FFF2-40B4-BE49-F238E27FC236}">
                <a16:creationId xmlns:a16="http://schemas.microsoft.com/office/drawing/2014/main" id="{E2DB58FF-03E7-BEF0-13C7-150194DFF067}"/>
              </a:ext>
            </a:extLst>
          </p:cNvPr>
          <p:cNvSpPr/>
          <p:nvPr/>
        </p:nvSpPr>
        <p:spPr>
          <a:xfrm>
            <a:off x="6161942" y="2190974"/>
            <a:ext cx="921547" cy="902370"/>
          </a:xfrm>
          <a:custGeom>
            <a:avLst/>
            <a:gdLst>
              <a:gd name="connsiteX0" fmla="*/ 255791 w 921547"/>
              <a:gd name="connsiteY0" fmla="*/ 85317 h 926528"/>
              <a:gd name="connsiteX1" fmla="*/ 204991 w 921547"/>
              <a:gd name="connsiteY1" fmla="*/ 102251 h 926528"/>
              <a:gd name="connsiteX2" fmla="*/ 1791 w 921547"/>
              <a:gd name="connsiteY2" fmla="*/ 356251 h 926528"/>
              <a:gd name="connsiteX3" fmla="*/ 154191 w 921547"/>
              <a:gd name="connsiteY3" fmla="*/ 847317 h 926528"/>
              <a:gd name="connsiteX4" fmla="*/ 865391 w 921547"/>
              <a:gd name="connsiteY4" fmla="*/ 847317 h 926528"/>
              <a:gd name="connsiteX5" fmla="*/ 814591 w 921547"/>
              <a:gd name="connsiteY5" fmla="*/ 85317 h 926528"/>
              <a:gd name="connsiteX6" fmla="*/ 323525 w 921547"/>
              <a:gd name="connsiteY6" fmla="*/ 51451 h 926528"/>
              <a:gd name="connsiteX0" fmla="*/ 255791 w 921547"/>
              <a:gd name="connsiteY0" fmla="*/ 61159 h 902370"/>
              <a:gd name="connsiteX1" fmla="*/ 204991 w 921547"/>
              <a:gd name="connsiteY1" fmla="*/ 78093 h 902370"/>
              <a:gd name="connsiteX2" fmla="*/ 1791 w 921547"/>
              <a:gd name="connsiteY2" fmla="*/ 332093 h 902370"/>
              <a:gd name="connsiteX3" fmla="*/ 154191 w 921547"/>
              <a:gd name="connsiteY3" fmla="*/ 823159 h 902370"/>
              <a:gd name="connsiteX4" fmla="*/ 865391 w 921547"/>
              <a:gd name="connsiteY4" fmla="*/ 823159 h 902370"/>
              <a:gd name="connsiteX5" fmla="*/ 814591 w 921547"/>
              <a:gd name="connsiteY5" fmla="*/ 61159 h 902370"/>
              <a:gd name="connsiteX6" fmla="*/ 188058 w 921547"/>
              <a:gd name="connsiteY6" fmla="*/ 95027 h 902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547" h="902370">
                <a:moveTo>
                  <a:pt x="255791" y="61159"/>
                </a:moveTo>
                <a:cubicBezTo>
                  <a:pt x="251557" y="47048"/>
                  <a:pt x="247324" y="32937"/>
                  <a:pt x="204991" y="78093"/>
                </a:cubicBezTo>
                <a:cubicBezTo>
                  <a:pt x="162658" y="123249"/>
                  <a:pt x="10258" y="207915"/>
                  <a:pt x="1791" y="332093"/>
                </a:cubicBezTo>
                <a:cubicBezTo>
                  <a:pt x="-6676" y="456271"/>
                  <a:pt x="10258" y="741315"/>
                  <a:pt x="154191" y="823159"/>
                </a:cubicBezTo>
                <a:cubicBezTo>
                  <a:pt x="298124" y="905003"/>
                  <a:pt x="755324" y="950159"/>
                  <a:pt x="865391" y="823159"/>
                </a:cubicBezTo>
                <a:cubicBezTo>
                  <a:pt x="975458" y="696159"/>
                  <a:pt x="904902" y="193803"/>
                  <a:pt x="814591" y="61159"/>
                </a:cubicBezTo>
                <a:cubicBezTo>
                  <a:pt x="724280" y="-71485"/>
                  <a:pt x="388435" y="45638"/>
                  <a:pt x="188058" y="95027"/>
                </a:cubicBezTo>
              </a:path>
            </a:pathLst>
          </a:custGeom>
          <a:noFill/>
          <a:ln w="317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55062C3E-92E0-F771-6543-9D0BB0FF34E2}"/>
              </a:ext>
            </a:extLst>
          </p:cNvPr>
          <p:cNvSpPr/>
          <p:nvPr/>
        </p:nvSpPr>
        <p:spPr>
          <a:xfrm>
            <a:off x="7587404" y="2190974"/>
            <a:ext cx="921547" cy="902370"/>
          </a:xfrm>
          <a:custGeom>
            <a:avLst/>
            <a:gdLst>
              <a:gd name="connsiteX0" fmla="*/ 255791 w 921547"/>
              <a:gd name="connsiteY0" fmla="*/ 85317 h 926528"/>
              <a:gd name="connsiteX1" fmla="*/ 204991 w 921547"/>
              <a:gd name="connsiteY1" fmla="*/ 102251 h 926528"/>
              <a:gd name="connsiteX2" fmla="*/ 1791 w 921547"/>
              <a:gd name="connsiteY2" fmla="*/ 356251 h 926528"/>
              <a:gd name="connsiteX3" fmla="*/ 154191 w 921547"/>
              <a:gd name="connsiteY3" fmla="*/ 847317 h 926528"/>
              <a:gd name="connsiteX4" fmla="*/ 865391 w 921547"/>
              <a:gd name="connsiteY4" fmla="*/ 847317 h 926528"/>
              <a:gd name="connsiteX5" fmla="*/ 814591 w 921547"/>
              <a:gd name="connsiteY5" fmla="*/ 85317 h 926528"/>
              <a:gd name="connsiteX6" fmla="*/ 323525 w 921547"/>
              <a:gd name="connsiteY6" fmla="*/ 51451 h 926528"/>
              <a:gd name="connsiteX0" fmla="*/ 255791 w 921547"/>
              <a:gd name="connsiteY0" fmla="*/ 61159 h 902370"/>
              <a:gd name="connsiteX1" fmla="*/ 204991 w 921547"/>
              <a:gd name="connsiteY1" fmla="*/ 78093 h 902370"/>
              <a:gd name="connsiteX2" fmla="*/ 1791 w 921547"/>
              <a:gd name="connsiteY2" fmla="*/ 332093 h 902370"/>
              <a:gd name="connsiteX3" fmla="*/ 154191 w 921547"/>
              <a:gd name="connsiteY3" fmla="*/ 823159 h 902370"/>
              <a:gd name="connsiteX4" fmla="*/ 865391 w 921547"/>
              <a:gd name="connsiteY4" fmla="*/ 823159 h 902370"/>
              <a:gd name="connsiteX5" fmla="*/ 814591 w 921547"/>
              <a:gd name="connsiteY5" fmla="*/ 61159 h 902370"/>
              <a:gd name="connsiteX6" fmla="*/ 188058 w 921547"/>
              <a:gd name="connsiteY6" fmla="*/ 95027 h 902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547" h="902370">
                <a:moveTo>
                  <a:pt x="255791" y="61159"/>
                </a:moveTo>
                <a:cubicBezTo>
                  <a:pt x="251557" y="47048"/>
                  <a:pt x="247324" y="32937"/>
                  <a:pt x="204991" y="78093"/>
                </a:cubicBezTo>
                <a:cubicBezTo>
                  <a:pt x="162658" y="123249"/>
                  <a:pt x="10258" y="207915"/>
                  <a:pt x="1791" y="332093"/>
                </a:cubicBezTo>
                <a:cubicBezTo>
                  <a:pt x="-6676" y="456271"/>
                  <a:pt x="10258" y="741315"/>
                  <a:pt x="154191" y="823159"/>
                </a:cubicBezTo>
                <a:cubicBezTo>
                  <a:pt x="298124" y="905003"/>
                  <a:pt x="755324" y="950159"/>
                  <a:pt x="865391" y="823159"/>
                </a:cubicBezTo>
                <a:cubicBezTo>
                  <a:pt x="975458" y="696159"/>
                  <a:pt x="904902" y="193803"/>
                  <a:pt x="814591" y="61159"/>
                </a:cubicBezTo>
                <a:cubicBezTo>
                  <a:pt x="724280" y="-71485"/>
                  <a:pt x="388435" y="45638"/>
                  <a:pt x="188058" y="95027"/>
                </a:cubicBezTo>
              </a:path>
            </a:pathLst>
          </a:custGeom>
          <a:noFill/>
          <a:ln w="317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042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F4781-D84A-BC73-A841-F7BE685A8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893DF-5229-F004-39C2-935F8D85F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Even through pretrained only to predict words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Learn a lot of useful language knowledge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Since training on a </a:t>
            </a:r>
            <a:r>
              <a:rPr lang="en-US" sz="3600" b="1" dirty="0"/>
              <a:t>lot</a:t>
            </a:r>
            <a:r>
              <a:rPr lang="en-US" sz="3600" dirty="0"/>
              <a:t> of text</a:t>
            </a:r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10173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88830-71A6-9407-BE6E-214D8C429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Teacher forcing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3AC1-8CFF-5EEA-0B8E-58F5F8258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1676400"/>
            <a:ext cx="10713715" cy="449580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At each token position </a:t>
            </a:r>
            <a:r>
              <a:rPr lang="en-US" sz="32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model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sees correct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tokens </a:t>
            </a:r>
            <a:r>
              <a:rPr lang="en-US" sz="32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4400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1:</a:t>
            </a:r>
            <a:r>
              <a:rPr lang="en-US" sz="4400" i="1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</a:p>
          <a:p>
            <a:pPr marL="854045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Computes  loss (–log probability) for the next token </a:t>
            </a:r>
            <a:r>
              <a:rPr lang="en-US" sz="28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4000" i="1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4000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+1 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At next token position t+1 we ignore what model predicted for </a:t>
            </a:r>
            <a:r>
              <a:rPr lang="en-US" sz="32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3200" i="1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3200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+1 </a:t>
            </a:r>
          </a:p>
          <a:p>
            <a:pPr marL="854045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Instead we take the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correct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word w</a:t>
            </a:r>
            <a:r>
              <a:rPr lang="en-US" sz="28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t+1</a:t>
            </a:r>
            <a:r>
              <a:rPr lang="en-US" sz="2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add it to context, move on</a:t>
            </a:r>
          </a:p>
          <a:p>
            <a:endParaRPr lang="en-US" sz="3600" baseline="-2500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600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2811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13D45-02B7-9DC8-F200-F8E4FBDEE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 transformer language model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31A1F84-1832-7453-4C05-766D11A1F7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3612" y="1219199"/>
            <a:ext cx="10027716" cy="5479197"/>
          </a:xfrm>
        </p:spPr>
      </p:pic>
    </p:spTree>
    <p:extLst>
      <p:ext uri="{BB962C8B-B14F-4D97-AF65-F5344CB8AC3E}">
        <p14:creationId xmlns:p14="http://schemas.microsoft.com/office/powerpoint/2010/main" val="27273426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Large Language Models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40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Finetuning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639291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8FD22D-0739-073B-9509-049B413F9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Finetuning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E8FDCB9-9E55-0161-E9E4-867FF12FB4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6963" y="2051779"/>
            <a:ext cx="10058400" cy="3668842"/>
          </a:xfrm>
        </p:spPr>
      </p:pic>
    </p:spTree>
    <p:extLst>
      <p:ext uri="{BB962C8B-B14F-4D97-AF65-F5344CB8AC3E}">
        <p14:creationId xmlns:p14="http://schemas.microsoft.com/office/powerpoint/2010/main" val="29661324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E10A-8A37-F564-2228-4E0A38F18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"Finetuning" means 4 different things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556F0-57C3-BD56-1EE0-9184B820D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all four cases, finetuning means:</a:t>
            </a:r>
          </a:p>
          <a:p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taking a pretrained model and further adapting some or all of its parameters to some new data</a:t>
            </a:r>
          </a:p>
          <a:p>
            <a:endParaRPr lang="en-US" sz="3600" b="1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76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529A8-3BFD-DD43-B193-219D4F718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59603"/>
            <a:ext cx="10637520" cy="907196"/>
          </a:xfrm>
        </p:spPr>
        <p:txBody>
          <a:bodyPr>
            <a:normAutofit fontScale="90000"/>
          </a:bodyPr>
          <a:lstStyle/>
          <a:p>
            <a:r>
              <a:rPr lang="en-US" dirty="0"/>
              <a:t>1. Finetuning as "continued pretraining" on new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CC8EB-0073-A23C-71C8-C2AD3F43C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Further train all the parameters of model on new data</a:t>
            </a:r>
          </a:p>
          <a:p>
            <a:pPr marL="854045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using the same method (word prediction) and loss function (cross-entropy loss) as for pretraining.</a:t>
            </a:r>
          </a:p>
          <a:p>
            <a:pPr marL="854045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28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 if the new data were at the tail end of the pretraining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Hence sometimes called </a:t>
            </a:r>
            <a:r>
              <a:rPr lang="en-US" sz="32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continued pretraining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705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D2B6A7F-A44C-49C7-BF0E-0935FBCE0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Parameter-Efficient Finetuning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152458-541B-5F13-D719-603A8C951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1600200"/>
            <a:ext cx="10058401" cy="5257800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Adapting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 a new domain by c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ontinued pretraining (finetuning) is a problem with huge LLMs.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normous numbers of parameters to train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ach pass of batch gradient descent has to backpropagate through many many huge layers.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xpensive in processing power, in memory, and in time.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/>
            <a:r>
              <a:rPr lang="en-US" b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Instead, </a:t>
            </a:r>
            <a:r>
              <a:rPr lang="en-US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parameter-efficient fine tuning </a:t>
            </a:r>
            <a:r>
              <a:rPr lang="en-US" b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(PEFT</a:t>
            </a: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fficiently select a subset of parameters to update when finetuning.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E.g., freeze some of the parameters (don’t change them),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And only update some a few parameters. 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793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FFDE4-36DC-6389-0BE3-C5018C964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LoRA</a:t>
            </a:r>
            <a:r>
              <a:rPr lang="en-US" dirty="0"/>
              <a:t> (Low-Rank Adaptation)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C6A0-EA1A-B336-CF30-AF46D9ED3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36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ransformers</a:t>
            </a:r>
            <a:r>
              <a:rPr lang="en-US" sz="3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have many dense matrix multiply layers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Like </a:t>
            </a:r>
            <a:r>
              <a:rPr lang="en-US" sz="3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3200" b="1" baseline="30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3200" b="1" baseline="30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3200" b="1" baseline="30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3200" b="1" baseline="30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layers in attention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Instead of updating these layers during finetuning, 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reeze these layers </a:t>
            </a:r>
          </a:p>
          <a:p>
            <a:pPr marL="968345" lvl="1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en-US" sz="3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pdate a low-rank approximation with fewer parameters. 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2574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6650D-27DE-DD55-08EA-AE0394F51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LoRA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72644-F286-78CE-0456-EFE12FAFE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1295400"/>
            <a:ext cx="10058401" cy="4876800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Consider a </a:t>
            </a:r>
            <a:r>
              <a:rPr lang="en-US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matrix W 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(shape 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30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 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× </a:t>
            </a:r>
            <a:r>
              <a:rPr lang="en-US" sz="30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])  that needs to be updated during finetuning via gradient descent. </a:t>
            </a:r>
          </a:p>
          <a:p>
            <a:pPr marL="739745" lvl="1" indent="-342900">
              <a:buFont typeface="Arial" panose="020B0604020202020204" pitchFamily="34" charset="0"/>
              <a:buChar char="•"/>
            </a:pPr>
            <a:r>
              <a:rPr lang="en-US" sz="2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Normally updates are ∆W  (shape [</a:t>
            </a:r>
            <a:r>
              <a:rPr lang="en-US" sz="26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 </a:t>
            </a:r>
            <a:r>
              <a:rPr lang="en-US" sz="2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× </a:t>
            </a:r>
            <a:r>
              <a:rPr lang="en-US" sz="26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en-US" sz="2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])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</a:t>
            </a:r>
            <a:r>
              <a:rPr lang="en-US" sz="30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LoRA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we freeze W 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and update 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instead a low-rank decomposition of W:</a:t>
            </a:r>
          </a:p>
          <a:p>
            <a:pPr marL="739745" lvl="1" indent="-342900">
              <a:buFont typeface="Arial" panose="020B0604020202020204" pitchFamily="34" charset="0"/>
              <a:buChar char="•"/>
            </a:pPr>
            <a:r>
              <a:rPr lang="en-US" sz="2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 of shape [</a:t>
            </a:r>
            <a:r>
              <a:rPr lang="en-US" sz="2600" i="1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sz="26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×</a:t>
            </a:r>
            <a:r>
              <a:rPr lang="en-US" sz="2600" i="1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2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], </a:t>
            </a:r>
          </a:p>
          <a:p>
            <a:pPr marL="739745" lvl="1" indent="-342900">
              <a:buFont typeface="Arial" panose="020B0604020202020204" pitchFamily="34" charset="0"/>
              <a:buChar char="•"/>
            </a:pPr>
            <a:r>
              <a:rPr lang="en-US" sz="2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 of shape [</a:t>
            </a:r>
            <a:r>
              <a:rPr lang="en-US" sz="2600" i="1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26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×</a:t>
            </a:r>
            <a:r>
              <a:rPr lang="en-US" sz="2600" i="1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en-US" sz="26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], </a:t>
            </a:r>
            <a:r>
              <a:rPr lang="en-US" sz="2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 is very small  (like 1 or 2)</a:t>
            </a:r>
          </a:p>
          <a:p>
            <a:pPr marL="739745" lvl="1" indent="-342900">
              <a:buFont typeface="Arial" panose="020B0604020202020204" pitchFamily="34" charset="0"/>
              <a:buChar char="•"/>
            </a:pPr>
            <a:r>
              <a:rPr lang="en-US" sz="2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That is, during  finetuning we update A and B instead of W. </a:t>
            </a:r>
          </a:p>
          <a:p>
            <a:pPr marL="739745" lvl="1" indent="-342900">
              <a:buFont typeface="Arial" panose="020B0604020202020204" pitchFamily="34" charset="0"/>
              <a:buChar char="•"/>
            </a:pPr>
            <a:r>
              <a:rPr lang="en-US" sz="26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Replace W + ∆W with W + BA. </a:t>
            </a:r>
          </a:p>
          <a:p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orward pass: instead of </a:t>
            </a:r>
          </a:p>
          <a:p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				</a:t>
            </a:r>
            <a:r>
              <a:rPr lang="en-US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 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  <a:r>
              <a:rPr lang="en-US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000" b="1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xW</a:t>
            </a:r>
            <a:r>
              <a:rPr lang="en-US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 do</a:t>
            </a:r>
          </a:p>
          <a:p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					</a:t>
            </a:r>
            <a:r>
              <a:rPr lang="en-US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 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  <a:r>
              <a:rPr lang="en-US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000" b="1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xW</a:t>
            </a:r>
            <a:r>
              <a:rPr lang="en-US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000" b="1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xAB</a:t>
            </a:r>
            <a:r>
              <a:rPr lang="en-US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3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2978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A1559-0495-6494-C8C4-F9839C623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LoRA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CCBE97-5097-2FE6-0C0F-B5393BC5E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8602" y="299171"/>
            <a:ext cx="6989670" cy="639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658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9E112-7E49-BE15-2626-45D5F1128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architectures for large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F1146-912F-376B-1180-2D9E612D4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3762170"/>
            <a:ext cx="10795000" cy="3324430"/>
          </a:xfrm>
        </p:spPr>
        <p:txBody>
          <a:bodyPr>
            <a:normAutofit/>
          </a:bodyPr>
          <a:lstStyle/>
          <a:p>
            <a:r>
              <a:rPr lang="en-US" sz="4000" b="1" dirty="0"/>
              <a:t>Decoders</a:t>
            </a:r>
            <a:r>
              <a:rPr lang="en-US" sz="4000" dirty="0"/>
              <a:t>			</a:t>
            </a:r>
            <a:r>
              <a:rPr lang="en-US" sz="4000" b="1" dirty="0"/>
              <a:t>Encoders</a:t>
            </a:r>
            <a:r>
              <a:rPr lang="en-US" sz="4000" dirty="0"/>
              <a:t>		   </a:t>
            </a:r>
            <a:r>
              <a:rPr lang="en-US" sz="4000" b="1" dirty="0"/>
              <a:t>Encoder-decoders</a:t>
            </a:r>
          </a:p>
          <a:p>
            <a:r>
              <a:rPr lang="en-US" sz="4000" dirty="0"/>
              <a:t>GPT, Claude,		BERT family,		Flan-T5, Whisper</a:t>
            </a:r>
          </a:p>
          <a:p>
            <a:r>
              <a:rPr lang="en-US" sz="4000" dirty="0"/>
              <a:t>Llama				</a:t>
            </a:r>
            <a:r>
              <a:rPr lang="en-US" sz="4000" dirty="0" err="1"/>
              <a:t>HuBERT</a:t>
            </a:r>
            <a:endParaRPr lang="en-US" sz="4000" dirty="0"/>
          </a:p>
          <a:p>
            <a:r>
              <a:rPr lang="en-US" sz="4000" dirty="0" err="1"/>
              <a:t>Mixtral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441C05-CFAC-A1FC-BBB9-25B25F85C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767" y="1900916"/>
            <a:ext cx="2281006" cy="15606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0891C2-2E16-3574-C737-E5818218D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7734" y="1197748"/>
            <a:ext cx="2675466" cy="2263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B4CFE4-4646-69A9-1D02-088FA40F0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410" y="1986668"/>
            <a:ext cx="2246705" cy="147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5250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5749C11-2351-63A0-74C5-9F52CD6A7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3. Task specific tuning (eg. sentiment classification)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51E35AF-578B-444B-F781-67CE92B65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37180" y="1358020"/>
            <a:ext cx="10569020" cy="4966580"/>
          </a:xfrm>
        </p:spPr>
      </p:pic>
    </p:spTree>
    <p:extLst>
      <p:ext uri="{BB962C8B-B14F-4D97-AF65-F5344CB8AC3E}">
        <p14:creationId xmlns:p14="http://schemas.microsoft.com/office/powerpoint/2010/main" val="39280909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DD9D6-5B99-5AF5-F8CB-7AC57B0B0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50A0F4-A66B-61E1-E6D3-DB9A0977C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Instruction fine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84D97-DCAD-8F02-DCFB-5B2D30A1D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1600200"/>
            <a:ext cx="6370315" cy="4572000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Instruction tuning is a form of supervised learning where </a:t>
            </a:r>
            <a:r>
              <a:rPr lang="en-GB"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training data consists of instructions </a:t>
            </a: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and we continue training the model on them using the same language modeling objective used to train the original model. </a:t>
            </a:r>
          </a:p>
          <a:p>
            <a:pPr>
              <a:buNone/>
            </a:pP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case of causal models, this is just the standard guess-the-next-token objective. </a:t>
            </a:r>
            <a:r>
              <a:rPr lang="en-GB"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training corpus of instructions is simply treated as additional training data</a:t>
            </a:r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and the gradient-based updates are generated using cross-entropy loss as in the original model training.</a:t>
            </a:r>
          </a:p>
          <a:p>
            <a:endParaRPr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Symbol tuning improves in-context learning in language models - NomadTerrace">
            <a:extLst>
              <a:ext uri="{FF2B5EF4-FFF2-40B4-BE49-F238E27FC236}">
                <a16:creationId xmlns:a16="http://schemas.microsoft.com/office/drawing/2014/main" id="{BEBEC556-2547-AB3E-6E31-1044FE1FCE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0" r="46250"/>
          <a:stretch/>
        </p:blipFill>
        <p:spPr bwMode="auto">
          <a:xfrm>
            <a:off x="7651540" y="642230"/>
            <a:ext cx="4540460" cy="5326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8422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2A4E68-4284-51FB-0A69-04193F782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2466"/>
            <a:ext cx="7772400" cy="675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164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Large Language Models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40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Evaluating Large Language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482029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7D47A3D-9DEC-26CA-D904-2F418B9E0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Perplexity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12CEFB-0DEC-B0D0-0F10-6830DF450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1447800"/>
            <a:ext cx="10408915" cy="4724400"/>
          </a:xfrm>
        </p:spPr>
        <p:txBody>
          <a:bodyPr/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Just as for n-gram grammars, we use perplexity to measure how well the LM predicts unseen text</a:t>
            </a:r>
          </a:p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The p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erplexity of a model </a:t>
            </a:r>
            <a:r>
              <a:rPr lang="el-GR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θ 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on an unseen test set is the </a:t>
            </a:r>
            <a:r>
              <a:rPr lang="en-US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inverse probability that </a:t>
            </a:r>
            <a:r>
              <a:rPr lang="el-GR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θ </a:t>
            </a:r>
            <a:r>
              <a:rPr lang="en-US" sz="3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assigns to the test set, normalized by the test set length. </a:t>
            </a:r>
          </a:p>
          <a:p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 a test set of </a:t>
            </a:r>
            <a:r>
              <a:rPr lang="en-US" sz="30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 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tokens </a:t>
            </a:r>
            <a:r>
              <a:rPr lang="en-US" sz="3000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3000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1:</a:t>
            </a:r>
            <a:r>
              <a:rPr lang="en-US" sz="3000" i="1" baseline="-25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the perplexity is :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9D7A46-7E1C-F8DD-F550-598E5BCAB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4742597"/>
            <a:ext cx="5416062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4371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326366-31A0-04FC-5C1D-BC0FD40B2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800" y="1397000"/>
            <a:ext cx="10393680" cy="4572000"/>
          </a:xfrm>
        </p:spPr>
        <p:txBody>
          <a:bodyPr>
            <a:normAutofit/>
          </a:bodyPr>
          <a:lstStyle/>
          <a:p>
            <a:pPr marL="537620" indent="-457189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Probability depends on size of test set</a:t>
            </a:r>
          </a:p>
          <a:p>
            <a:pPr marL="1066773" lvl="1" indent="-457189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Probability gets smaller the longer the text</a:t>
            </a:r>
          </a:p>
          <a:p>
            <a:pPr marL="1066773" lvl="1" indent="-457189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Better: a metric that is </a:t>
            </a:r>
            <a:r>
              <a:rPr lang="en-US" b="1" dirty="0">
                <a:latin typeface="Calibri" charset="0"/>
              </a:rPr>
              <a:t>per-word</a:t>
            </a:r>
            <a:r>
              <a:rPr lang="en-US" dirty="0">
                <a:latin typeface="Calibri" charset="0"/>
              </a:rPr>
              <a:t>, normalized by length</a:t>
            </a:r>
            <a:endParaRPr lang="en-US" b="1" dirty="0">
              <a:latin typeface="Calibri" charset="0"/>
            </a:endParaRPr>
          </a:p>
          <a:p>
            <a:pPr marL="537620" indent="-457189">
              <a:buFont typeface="Arial" panose="020B0604020202020204" pitchFamily="34" charset="0"/>
              <a:buChar char="•"/>
            </a:pPr>
            <a:r>
              <a:rPr lang="en-US" b="1" dirty="0">
                <a:latin typeface="Calibri" charset="0"/>
              </a:rPr>
              <a:t>Perplexity</a:t>
            </a:r>
            <a:r>
              <a:rPr lang="en-US" dirty="0">
                <a:latin typeface="Calibri" charset="0"/>
              </a:rPr>
              <a:t> is the inverse probability of the test set, normalized by the number of words</a:t>
            </a:r>
          </a:p>
          <a:p>
            <a:pPr marL="609585" lvl="1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(The inverse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comes from the original definition of perplexity from cross-entropy rate in information theory)</a:t>
            </a:r>
          </a:p>
          <a:p>
            <a:pPr marL="609585" lvl="1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09585" lvl="1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Probability range is  [0,1], perplexity range is [1,∞]</a:t>
            </a:r>
          </a:p>
          <a:p>
            <a:pPr marL="537620" indent="-457189">
              <a:buFont typeface="Arial" panose="020B0604020202020204" pitchFamily="34" charset="0"/>
              <a:buChar char="•"/>
            </a:pPr>
            <a:endParaRPr lang="en-US" dirty="0">
              <a:latin typeface="Calibri" charset="0"/>
            </a:endParaRPr>
          </a:p>
          <a:p>
            <a:pPr marL="537620" indent="-457189">
              <a:buFont typeface="Arial" panose="020B0604020202020204" pitchFamily="34" charset="0"/>
              <a:buChar char="•"/>
            </a:pPr>
            <a:endParaRPr lang="en-US" dirty="0">
              <a:latin typeface="Calibri" charset="0"/>
            </a:endParaRPr>
          </a:p>
          <a:p>
            <a:pPr marL="1066773" lvl="1" indent="-457189">
              <a:buFont typeface="Arial" panose="020B0604020202020204" pitchFamily="34" charset="0"/>
              <a:buChar char="•"/>
            </a:pPr>
            <a:endParaRPr lang="en-US" dirty="0">
              <a:latin typeface="Calibri" charset="0"/>
            </a:endParaRPr>
          </a:p>
          <a:p>
            <a:pPr marL="609585" lvl="1" indent="0">
              <a:buNone/>
            </a:pPr>
            <a:endParaRPr lang="en-US" dirty="0">
              <a:latin typeface="Calibri" charset="0"/>
            </a:endParaRPr>
          </a:p>
          <a:p>
            <a:pPr marL="609585" lvl="1" indent="0">
              <a:buNone/>
            </a:pPr>
            <a:endParaRPr lang="en-US" dirty="0">
              <a:latin typeface="Calibri" charset="0"/>
            </a:endParaRPr>
          </a:p>
          <a:p>
            <a:pPr marL="609585" lvl="1" indent="0">
              <a:buNone/>
            </a:pPr>
            <a:endParaRPr lang="en-US" b="1" dirty="0">
              <a:latin typeface="Calibri" charset="0"/>
            </a:endParaRPr>
          </a:p>
          <a:p>
            <a:endParaRPr lang="en-US" dirty="0"/>
          </a:p>
        </p:txBody>
      </p:sp>
      <p:sp>
        <p:nvSpPr>
          <p:cNvPr id="137218" name="Rectangle 2"/>
          <p:cNvSpPr>
            <a:spLocks noGrp="1" noChangeArrowheads="1"/>
          </p:cNvSpPr>
          <p:nvPr>
            <p:ph type="title"/>
          </p:nvPr>
        </p:nvSpPr>
        <p:spPr>
          <a:xfrm>
            <a:off x="538480" y="177801"/>
            <a:ext cx="11176000" cy="711199"/>
          </a:xfrm>
        </p:spPr>
        <p:txBody>
          <a:bodyPr>
            <a:normAutofit/>
          </a:bodyPr>
          <a:lstStyle/>
          <a:p>
            <a:r>
              <a:rPr lang="en-US" sz="3800" dirty="0"/>
              <a:t>Why perplexity instead of raw probability of the test set?</a:t>
            </a:r>
          </a:p>
        </p:txBody>
      </p:sp>
    </p:spTree>
    <p:extLst>
      <p:ext uri="{BB962C8B-B14F-4D97-AF65-F5344CB8AC3E}">
        <p14:creationId xmlns:p14="http://schemas.microsoft.com/office/powerpoint/2010/main" val="18811219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7D47A3D-9DEC-26CA-D904-2F418B9E0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Perplexity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12CEFB-0DEC-B0D0-0F10-6830DF450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1447800"/>
            <a:ext cx="10408915" cy="472440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higher the probability of the word sequence, the lower the perplexity.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Thus the </a:t>
            </a:r>
            <a:r>
              <a:rPr lang="en-US" b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lower the perplexity of a model on the data, the better the model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200FF"/>
                </a:solidFill>
                <a:latin typeface="Calibri"/>
                <a:cs typeface="Calibri"/>
              </a:rPr>
              <a:t>Minimizing perplexity is the same as maximizing probability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Also: perplexity is sensitive to length/tokenization so best used when comparing LMs that use the same tokenizer.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NimbusRomNo9L"/>
              </a:rPr>
              <a:t> </a:t>
            </a:r>
            <a:endParaRPr lang="en-US" sz="1400" dirty="0"/>
          </a:p>
          <a:p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7055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5BD76-0882-D4FF-6D44-102C87CA8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other factors that we evaluate, like: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9CAE1-141A-645F-624B-F7524B38F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Size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	Big models take lots of GPUs and time to train, memory to store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Energy usage</a:t>
            </a:r>
          </a:p>
          <a:p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Can measure kWh or kilograms of CO2 emitted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Fairness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Benchmarks measure </a:t>
            </a:r>
            <a:r>
              <a:rPr lang="en-US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gendered and racial stereotypes, or decreased performance for language from or about some groups.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7072047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DD24C-4820-AB5F-9F35-30833B8BE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Extra notebooks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8F285-6C90-64E6-224E-576A00DE8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>
                <a:hlinkClick r:id="rId3"/>
              </a:rPr>
              <a:t>https://github.com/RamiKrispin/ollama-poc/blob/main/ollama-poc.ipynb</a:t>
            </a:r>
            <a:r>
              <a:rPr lang="en-GB"/>
              <a:t> (intro to Ollama, for local LLM hosting)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09256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2403-60E0-938B-EFA7-FE1E5865F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2FF90-DCEE-A339-1DF0-243E14A16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/>
              <a:t>Many varieties!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Popular: Masked Language Models (MLMs)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BERT family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Trained by predicting words from surrounding words on both sides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Are </a:t>
            </a:r>
            <a:r>
              <a:rPr lang="en-US" sz="3600"/>
              <a:t>usually </a:t>
            </a:r>
            <a:r>
              <a:rPr lang="en-US" sz="3600" b="1"/>
              <a:t>finetuned </a:t>
            </a:r>
            <a:r>
              <a:rPr lang="en-US" sz="3600" dirty="0"/>
              <a:t>(trained on supervised data) for classification tasks.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242C4-59DF-DFC6-9656-CFD4C6A8B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553156"/>
            <a:ext cx="2281006" cy="156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533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2403-60E0-938B-EFA7-FE1E5865F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Encoder-Decoders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2FF90-DCEE-A339-1DF0-243E14A16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5" y="2423458"/>
            <a:ext cx="10058401" cy="3748741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Trained to map from one sequence to another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Very popular for:</a:t>
            </a:r>
          </a:p>
          <a:p>
            <a:pPr marL="854045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machine translation (map from one language to another)</a:t>
            </a:r>
          </a:p>
          <a:p>
            <a:pPr marL="854045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speech recognition (map from acoustics to words)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D8E96C-0E43-0217-5C68-E17661BE2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7800" y="91868"/>
            <a:ext cx="2675466" cy="226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088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Large Language Models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40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Large Language Models: What tasks can they do?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963099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9E112-7E49-BE15-2626-45D5F1128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F1146-912F-376B-1180-2D9E612D4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Many tasks can be turned into tasks of predicting words!</a:t>
            </a:r>
          </a:p>
        </p:txBody>
      </p:sp>
    </p:spTree>
    <p:extLst>
      <p:ext uri="{BB962C8B-B14F-4D97-AF65-F5344CB8AC3E}">
        <p14:creationId xmlns:p14="http://schemas.microsoft.com/office/powerpoint/2010/main" val="2080107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52403-60E0-938B-EFA7-FE1E5865F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lecture: decoder-only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2FF90-DCEE-A339-1DF0-243E14A16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Also called: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Causal LLMs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Autoregressive LLMs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Left-to-right LLMs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Predict words left to right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2FE5AD-C41D-3254-9E60-DD11B5E54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1219200"/>
            <a:ext cx="2246705" cy="147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78823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38225</TotalTime>
  <Words>2366</Words>
  <Application>Microsoft Macintosh PowerPoint</Application>
  <PresentationFormat>Widescreen</PresentationFormat>
  <Paragraphs>279</Paragraphs>
  <Slides>48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60" baseType="lpstr">
      <vt:lpstr>ＭＳ Ｐゴシック</vt:lpstr>
      <vt:lpstr>Arial</vt:lpstr>
      <vt:lpstr>Calibri</vt:lpstr>
      <vt:lpstr>Calibri Light</vt:lpstr>
      <vt:lpstr>CMR10</vt:lpstr>
      <vt:lpstr>Courier New</vt:lpstr>
      <vt:lpstr>Franklin Gothic Book</vt:lpstr>
      <vt:lpstr>Monaco</vt:lpstr>
      <vt:lpstr>NimbusRomNo9L</vt:lpstr>
      <vt:lpstr>Times</vt:lpstr>
      <vt:lpstr>Times New Roman</vt:lpstr>
      <vt:lpstr>1_Retrospect</vt:lpstr>
      <vt:lpstr>Large Language Models</vt:lpstr>
      <vt:lpstr>Language models</vt:lpstr>
      <vt:lpstr>Large language models</vt:lpstr>
      <vt:lpstr>Three architectures for large language models</vt:lpstr>
      <vt:lpstr>Encoders</vt:lpstr>
      <vt:lpstr>Encoder-Decoders</vt:lpstr>
      <vt:lpstr>Large Language Models</vt:lpstr>
      <vt:lpstr>Big idea</vt:lpstr>
      <vt:lpstr>This lecture: decoder-only models</vt:lpstr>
      <vt:lpstr>Conditional Generation: Generating text conditioned on previous text</vt:lpstr>
      <vt:lpstr>Many practical NLP tasks can be cast as word prediction!</vt:lpstr>
      <vt:lpstr>Framing lots of tasks as conditional generation</vt:lpstr>
      <vt:lpstr>Summarization</vt:lpstr>
      <vt:lpstr>LLMs for summarization (using  tl;dr)</vt:lpstr>
      <vt:lpstr>Large Language Models</vt:lpstr>
      <vt:lpstr>Decoding and Sampling</vt:lpstr>
      <vt:lpstr>Random sampling</vt:lpstr>
      <vt:lpstr>Random sampling doesn't work very well</vt:lpstr>
      <vt:lpstr>Factors in word sampling: quality and diversity</vt:lpstr>
      <vt:lpstr>Top-k sampling:</vt:lpstr>
      <vt:lpstr>Top-p sampling (= nucleus sampling)</vt:lpstr>
      <vt:lpstr>Temperature sampling</vt:lpstr>
      <vt:lpstr>Temperature sampling</vt:lpstr>
      <vt:lpstr>Temperature sampling</vt:lpstr>
      <vt:lpstr>Large Language Models</vt:lpstr>
      <vt:lpstr>Pretraining</vt:lpstr>
      <vt:lpstr>Self-supervised training algorithm</vt:lpstr>
      <vt:lpstr>Intuition of language model training: loss</vt:lpstr>
      <vt:lpstr>Cross-entropy loss for language modeling</vt:lpstr>
      <vt:lpstr>Teacher forcing</vt:lpstr>
      <vt:lpstr>Training a transformer language model</vt:lpstr>
      <vt:lpstr>Large Language Models</vt:lpstr>
      <vt:lpstr>Finetuning</vt:lpstr>
      <vt:lpstr>"Finetuning" means 4 different things</vt:lpstr>
      <vt:lpstr>1. Finetuning as "continued pretraining" on new data</vt:lpstr>
      <vt:lpstr>2. Parameter-Efficient Finetuning</vt:lpstr>
      <vt:lpstr>LoRA (Low-Rank Adaptation)</vt:lpstr>
      <vt:lpstr>LoRA</vt:lpstr>
      <vt:lpstr>LoRA</vt:lpstr>
      <vt:lpstr>3. Task specific tuning (eg. sentiment classification)</vt:lpstr>
      <vt:lpstr>4. Instruction fine tuning</vt:lpstr>
      <vt:lpstr>PowerPoint Presentation</vt:lpstr>
      <vt:lpstr>Large Language Models</vt:lpstr>
      <vt:lpstr>Perplexity</vt:lpstr>
      <vt:lpstr>Why perplexity instead of raw probability of the test set?</vt:lpstr>
      <vt:lpstr>Perplexity</vt:lpstr>
      <vt:lpstr>Many other factors that we evaluate, like:</vt:lpstr>
      <vt:lpstr>Extra notebooks</vt:lpstr>
    </vt:vector>
  </TitlesOfParts>
  <Manager/>
  <Company>Stanford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Chatbots and DIalogue Systems</dc:title>
  <dc:subject>Speech and Language Processing</dc:subject>
  <dc:creator>Dan Jurafsky</dc:creator>
  <cp:keywords/>
  <dc:description/>
  <cp:lastModifiedBy>Davide Posillipo</cp:lastModifiedBy>
  <cp:revision>599</cp:revision>
  <cp:lastPrinted>2021-05-06T16:44:07Z</cp:lastPrinted>
  <dcterms:created xsi:type="dcterms:W3CDTF">2009-02-11T19:56:22Z</dcterms:created>
  <dcterms:modified xsi:type="dcterms:W3CDTF">2025-04-08T10:45:43Z</dcterms:modified>
  <cp:category/>
</cp:coreProperties>
</file>

<file path=docProps/thumbnail.jpeg>
</file>